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6" r:id="rId2"/>
  </p:sldMasterIdLst>
  <p:notesMasterIdLst>
    <p:notesMasterId r:id="rId20"/>
  </p:notesMasterIdLst>
  <p:handoutMasterIdLst>
    <p:handoutMasterId r:id="rId21"/>
  </p:handoutMasterIdLst>
  <p:sldIdLst>
    <p:sldId id="1196" r:id="rId3"/>
    <p:sldId id="1222" r:id="rId4"/>
    <p:sldId id="1223" r:id="rId5"/>
    <p:sldId id="1206" r:id="rId6"/>
    <p:sldId id="1207" r:id="rId7"/>
    <p:sldId id="1208" r:id="rId8"/>
    <p:sldId id="1209" r:id="rId9"/>
    <p:sldId id="1224" r:id="rId10"/>
    <p:sldId id="1216" r:id="rId11"/>
    <p:sldId id="1225" r:id="rId12"/>
    <p:sldId id="1219" r:id="rId13"/>
    <p:sldId id="1217" r:id="rId14"/>
    <p:sldId id="1218" r:id="rId15"/>
    <p:sldId id="1220" r:id="rId16"/>
    <p:sldId id="1226" r:id="rId17"/>
    <p:sldId id="1227" r:id="rId18"/>
    <p:sldId id="1221" r:id="rId19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7988" indent="49213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5975" indent="98425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3963" indent="147638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1950" indent="19685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4B58C"/>
    <a:srgbClr val="0D98DC"/>
    <a:srgbClr val="E1394A"/>
    <a:srgbClr val="F18048"/>
    <a:srgbClr val="F15853"/>
    <a:srgbClr val="788335"/>
    <a:srgbClr val="007499"/>
    <a:srgbClr val="2D66A5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9652" autoAdjust="0"/>
  </p:normalViewPr>
  <p:slideViewPr>
    <p:cSldViewPr>
      <p:cViewPr>
        <p:scale>
          <a:sx n="106" d="100"/>
          <a:sy n="106" d="100"/>
        </p:scale>
        <p:origin x="-90" y="-666"/>
      </p:cViewPr>
      <p:guideLst>
        <p:guide orient="horz" pos="2161"/>
        <p:guide orient="horz" pos="1620"/>
        <p:guide pos="3841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6A993-704D-4B40-B3C7-627A2BC5B38E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D397B-1DA2-4CFB-9B18-87CE854EB7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37499031-6C9D-4459-B31F-6DD2935B65C5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2263" cy="305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65F7A909-AAE4-4CBE-BC95-9AC2A13B0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79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027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030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036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042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7C09-16A9-420E-978B-C0FD1F83F04F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3BCB-C422-4EC1-B2CB-3CBD10E3A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3D5F-F460-4B25-B4E5-4256DB7D23C7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4278-CA04-4643-B026-4398C5434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8AA-574C-4829-9D11-9FCD0860CB9C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2E41-02BC-4A02-B5E7-F60F22D1D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E5DC-C6FA-41DA-A5C8-F87AF899A0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200B-F2A9-4F46-8BBF-578F9D7E12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2161-BD25-4F58-AA4D-4E90A9D40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7BC9-34F6-4A09-A205-350AADA9CE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3D6E-E2ED-4600-9ECD-9755360F9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13D6-550C-470D-83BF-3F9A3DE0A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AB52-742E-44F0-BFAD-C325012B1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1D5F-5DDC-4450-9997-2C0564EA5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25F1-5E26-4C24-B59E-97B419F0F1AA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EC6B-B7DF-44ED-AD47-0852B7430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5" indent="0">
              <a:buNone/>
              <a:defRPr sz="2400"/>
            </a:lvl3pPr>
            <a:lvl4pPr marL="1371097" indent="0">
              <a:buNone/>
              <a:defRPr sz="2000"/>
            </a:lvl4pPr>
            <a:lvl5pPr marL="1828129" indent="0">
              <a:buNone/>
              <a:defRPr sz="2000"/>
            </a:lvl5pPr>
            <a:lvl6pPr marL="2285162" indent="0">
              <a:buNone/>
              <a:defRPr sz="2000"/>
            </a:lvl6pPr>
            <a:lvl7pPr marL="2742194" indent="0">
              <a:buNone/>
              <a:defRPr sz="2000"/>
            </a:lvl7pPr>
            <a:lvl8pPr marL="3199226" indent="0">
              <a:buNone/>
              <a:defRPr sz="2000"/>
            </a:lvl8pPr>
            <a:lvl9pPr marL="3656258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FE7A-5926-41D1-8936-5DCE69CFD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ECF2-EA49-4D27-BC6E-04F15E8C64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569F-DDCB-4A7A-8BB4-6BBBD919BA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180037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39AB-536A-46E6-9517-724536A55BBA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A2CD-9BE6-475F-8500-42BE61857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4ED5-8444-4633-9C2A-FD47DF6DB1B7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F8AB-9DCC-4D1F-A758-60176F911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9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6F8E-1516-49E3-85F2-CAF74293D4B9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1369-644B-47B1-96C2-1160C9E64E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1489-5928-4930-8DDF-C55A4B106F4B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58C0-FD10-45E3-A424-E0F82234AF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E788-897C-497F-958F-0E49256B98A0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3A33-4F9A-4AEB-A948-F24B82EEC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8024-0F68-4BE3-AF09-F3C41D691252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ADDB-F6C5-4765-814D-13E8525C1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5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B2AB-2914-46F7-B1C5-774A7F4D7879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988D-4624-47C0-8459-215930952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58013-976C-48BB-ACC3-E722E9A7C9B4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2C3EC-4AF0-4172-9368-97A0B337F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32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32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BF409-3BB3-4D61-BFB0-B411E7B29D96}" type="datetime1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9556B-1F6A-462F-8E51-F6E36F997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7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7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9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6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5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0"/>
          <p:cNvSpPr txBox="1">
            <a:spLocks noChangeArrowheads="1"/>
          </p:cNvSpPr>
          <p:nvPr/>
        </p:nvSpPr>
        <p:spPr bwMode="auto">
          <a:xfrm>
            <a:off x="252413" y="1671638"/>
            <a:ext cx="86391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О переходе образовательных организаций </a:t>
            </a:r>
            <a:br>
              <a:rPr lang="ru-RU" sz="2400" b="1">
                <a:solidFill>
                  <a:schemeClr val="tx2"/>
                </a:solidFill>
                <a:latin typeface="Arial" charset="0"/>
              </a:rPr>
            </a:br>
            <a:r>
              <a:rPr lang="ru-RU" sz="2400" b="1">
                <a:latin typeface="Arial" charset="0"/>
              </a:rPr>
              <a:t>МР Белебеевский райн РБ 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на дистанционное обучение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2"/>
          <p:cNvSpPr>
            <a:spLocks noChangeArrowheads="1"/>
          </p:cNvSpPr>
          <p:nvPr/>
        </p:nvSpPr>
        <p:spPr bwMode="auto">
          <a:xfrm>
            <a:off x="468313" y="123825"/>
            <a:ext cx="81359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Если Вы согласовали использование бумажных кейсов:</a:t>
            </a:r>
          </a:p>
        </p:txBody>
      </p:sp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250825" y="855663"/>
            <a:ext cx="87852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заранее </a:t>
            </a:r>
            <a:r>
              <a:rPr lang="ru-RU" b="1">
                <a:latin typeface="Arial" charset="0"/>
              </a:rPr>
              <a:t>ОБГОВОРИТЕ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с классным руководителем место время обмена кейсами и выполненными домашними заданиями;</a:t>
            </a:r>
          </a:p>
          <a:p>
            <a:pPr>
              <a:spcAft>
                <a:spcPts val="600"/>
              </a:spcAft>
            </a:pPr>
            <a:endParaRPr lang="ru-RU" b="1">
              <a:solidFill>
                <a:schemeClr val="tx2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для обмена учебными материалами и информацией установлены следующие дни: понедельник, среда, пятница (по схеме)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ОТВЕТСТВЕННОСТЬ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за обмен учебными материалами и информацией лежит на учителях и родителях ученика, минимизируйте случаи личного контакта Ваших детей с работниками школы. При обмене учебными материалами  соблюдайте масочный режим и расстояние в 1,5 м.</a:t>
            </a:r>
          </a:p>
          <a:p>
            <a:pPr>
              <a:spcAft>
                <a:spcPts val="600"/>
              </a:spcAft>
            </a:pP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4"/>
          <p:cNvSpPr>
            <a:spLocks noChangeArrowheads="1"/>
          </p:cNvSpPr>
          <p:nvPr/>
        </p:nvSpPr>
        <p:spPr bwMode="auto">
          <a:xfrm>
            <a:off x="0" y="195263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rgbClr val="1F497D"/>
                </a:solidFill>
                <a:latin typeface="Arial" charset="0"/>
              </a:rPr>
              <a:t>Д</a:t>
            </a:r>
            <a:r>
              <a:rPr lang="en-US" b="1">
                <a:solidFill>
                  <a:srgbClr val="1F497D"/>
                </a:solidFill>
                <a:latin typeface="Arial" charset="0"/>
              </a:rPr>
              <a:t>ОСТАВКА </a:t>
            </a:r>
            <a:r>
              <a:rPr lang="ru-RU" b="1">
                <a:solidFill>
                  <a:srgbClr val="1F497D"/>
                </a:solidFill>
                <a:latin typeface="Arial" charset="0"/>
              </a:rPr>
              <a:t>БУМАЖН</a:t>
            </a:r>
            <a:r>
              <a:rPr lang="en-US" b="1">
                <a:solidFill>
                  <a:srgbClr val="1F497D"/>
                </a:solidFill>
                <a:latin typeface="Arial" charset="0"/>
              </a:rPr>
              <a:t>ЫХ</a:t>
            </a:r>
            <a:r>
              <a:rPr lang="ru-RU" b="1">
                <a:solidFill>
                  <a:srgbClr val="1F497D"/>
                </a:solidFill>
                <a:latin typeface="Arial" charset="0"/>
              </a:rPr>
              <a:t> КЕЙС</a:t>
            </a:r>
            <a:r>
              <a:rPr lang="en-US" b="1">
                <a:solidFill>
                  <a:srgbClr val="1F497D"/>
                </a:solidFill>
                <a:latin typeface="Arial" charset="0"/>
              </a:rPr>
              <a:t>ОВ</a:t>
            </a:r>
            <a:endParaRPr lang="ru-RU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37890" name="Прямоугольник 7"/>
          <p:cNvSpPr>
            <a:spLocks noChangeArrowheads="1"/>
          </p:cNvSpPr>
          <p:nvPr/>
        </p:nvSpPr>
        <p:spPr bwMode="auto">
          <a:xfrm>
            <a:off x="1901825" y="1254125"/>
            <a:ext cx="1800225" cy="346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charset="0"/>
              </a:rPr>
              <a:t>понедельник</a:t>
            </a: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300163"/>
            <a:ext cx="14414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4572000" y="1254125"/>
            <a:ext cx="2016125" cy="33972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5249863" y="965200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charset="0"/>
              </a:rPr>
              <a:t>кейс</a:t>
            </a:r>
            <a:endParaRPr lang="ru-RU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338138" y="4032250"/>
            <a:ext cx="622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Arial" charset="0"/>
              </a:rPr>
              <a:t>Дежурный учитель + </a:t>
            </a:r>
            <a:r>
              <a:rPr lang="en-US" b="1">
                <a:solidFill>
                  <a:srgbClr val="002060"/>
                </a:solidFill>
                <a:latin typeface="Arial" charset="0"/>
              </a:rPr>
              <a:t>водитель школьного автобуса </a:t>
            </a:r>
            <a:endParaRPr lang="ru-RU"/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771525"/>
            <a:ext cx="1439862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Прямоугольник 8"/>
          <p:cNvSpPr>
            <a:spLocks noChangeArrowheads="1"/>
          </p:cNvSpPr>
          <p:nvPr/>
        </p:nvSpPr>
        <p:spPr bwMode="auto">
          <a:xfrm>
            <a:off x="1901825" y="2405063"/>
            <a:ext cx="1800225" cy="346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charset="0"/>
              </a:rPr>
              <a:t>среда</a:t>
            </a: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2000" y="2114550"/>
            <a:ext cx="2016125" cy="33972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5249863" y="1827213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charset="0"/>
              </a:rPr>
              <a:t>кейс</a:t>
            </a:r>
            <a:endParaRPr lang="ru-RU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572000" y="2693988"/>
            <a:ext cx="2016125" cy="33972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900" name="TextBox 12"/>
          <p:cNvSpPr txBox="1">
            <a:spLocks noChangeArrowheads="1"/>
          </p:cNvSpPr>
          <p:nvPr/>
        </p:nvSpPr>
        <p:spPr bwMode="auto">
          <a:xfrm>
            <a:off x="4454525" y="2405063"/>
            <a:ext cx="225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charset="0"/>
              </a:rPr>
              <a:t>домашнее задание</a:t>
            </a:r>
            <a:endParaRPr lang="ru-RU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150" y="1827213"/>
            <a:ext cx="56165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150" y="3125788"/>
            <a:ext cx="56165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3" name="Прямоугольник 17"/>
          <p:cNvSpPr>
            <a:spLocks noChangeArrowheads="1"/>
          </p:cNvSpPr>
          <p:nvPr/>
        </p:nvSpPr>
        <p:spPr bwMode="auto">
          <a:xfrm>
            <a:off x="1901825" y="3486150"/>
            <a:ext cx="1800225" cy="346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charset="0"/>
              </a:rPr>
              <a:t>пятница</a:t>
            </a: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4572000" y="3557588"/>
            <a:ext cx="2016125" cy="33972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4454525" y="3270250"/>
            <a:ext cx="2251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charset="0"/>
              </a:rPr>
              <a:t>домашнее задание</a:t>
            </a:r>
            <a:endParaRPr lang="ru-RU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075" y="4425950"/>
            <a:ext cx="85550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обмене учебными материалами  соблюдайте масочный режим и расстояние в 1,5 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82638"/>
            <a:ext cx="4572000" cy="4360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0" y="50800"/>
            <a:ext cx="914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ЦИФРОВЫЕ ОБРАЗОВАТЕЛЬНЫЕ РЕСУРСЫ,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КОТОРЫЕ ИСПОЛЬЗУЮТ ШКОЛЫ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463" y="782638"/>
            <a:ext cx="4319587" cy="41703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ресурсы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«Учи.ру»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«ЯКласс»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«Московская электронная школа»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новой школы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Издательство «Просвещение»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достижения»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«Олимпиум»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ресурсы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«ФИЗИКОН»</a:t>
            </a:r>
          </a:p>
        </p:txBody>
      </p:sp>
      <p:sp>
        <p:nvSpPr>
          <p:cNvPr id="38916" name="Прямоугольник 6"/>
          <p:cNvSpPr>
            <a:spLocks noChangeArrowheads="1"/>
          </p:cNvSpPr>
          <p:nvPr/>
        </p:nvSpPr>
        <p:spPr bwMode="auto">
          <a:xfrm>
            <a:off x="833438" y="1563688"/>
            <a:ext cx="2905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en-US" sz="4000" b="1">
                <a:solidFill>
                  <a:srgbClr val="0D98DC"/>
                </a:solidFill>
                <a:latin typeface="Arial" charset="0"/>
              </a:rPr>
              <a:t>1-4 классы</a:t>
            </a:r>
            <a:endParaRPr lang="ru-RU" sz="4000" b="1">
              <a:solidFill>
                <a:srgbClr val="0D98DC"/>
              </a:solidFill>
              <a:latin typeface="Arial" charset="0"/>
            </a:endParaRPr>
          </a:p>
        </p:txBody>
      </p:sp>
      <p:sp>
        <p:nvSpPr>
          <p:cNvPr id="38917" name="Прямоугольник 7"/>
          <p:cNvSpPr>
            <a:spLocks noChangeArrowheads="1"/>
          </p:cNvSpPr>
          <p:nvPr/>
        </p:nvSpPr>
        <p:spPr bwMode="auto">
          <a:xfrm>
            <a:off x="1177925" y="2139950"/>
            <a:ext cx="22161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Arial" charset="0"/>
              </a:rPr>
              <a:t>Яндекс.Учебник</a:t>
            </a:r>
          </a:p>
        </p:txBody>
      </p:sp>
      <p:sp>
        <p:nvSpPr>
          <p:cNvPr id="38918" name="Прямоугольник 8"/>
          <p:cNvSpPr>
            <a:spLocks noChangeArrowheads="1"/>
          </p:cNvSpPr>
          <p:nvPr/>
        </p:nvSpPr>
        <p:spPr bwMode="auto">
          <a:xfrm>
            <a:off x="833438" y="2751138"/>
            <a:ext cx="2905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en-US" sz="4000" b="1">
                <a:solidFill>
                  <a:srgbClr val="0D98DC"/>
                </a:solidFill>
                <a:latin typeface="Arial" charset="0"/>
              </a:rPr>
              <a:t>5-8 классы</a:t>
            </a:r>
            <a:endParaRPr lang="ru-RU" sz="4000" b="1">
              <a:solidFill>
                <a:srgbClr val="0D98DC"/>
              </a:solidFill>
              <a:latin typeface="Arial" charset="0"/>
            </a:endParaRPr>
          </a:p>
        </p:txBody>
      </p:sp>
      <p:sp>
        <p:nvSpPr>
          <p:cNvPr id="38919" name="Прямоугольник 9"/>
          <p:cNvSpPr>
            <a:spLocks noChangeArrowheads="1"/>
          </p:cNvSpPr>
          <p:nvPr/>
        </p:nvSpPr>
        <p:spPr bwMode="auto">
          <a:xfrm>
            <a:off x="201613" y="3298825"/>
            <a:ext cx="41687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Arial" charset="0"/>
              </a:rPr>
              <a:t>Виртуальная школа Сбербанка</a:t>
            </a:r>
          </a:p>
        </p:txBody>
      </p:sp>
      <p:sp>
        <p:nvSpPr>
          <p:cNvPr id="38920" name="Прямоугольник 10"/>
          <p:cNvSpPr>
            <a:spLocks noChangeArrowheads="1"/>
          </p:cNvSpPr>
          <p:nvPr/>
        </p:nvSpPr>
        <p:spPr bwMode="auto">
          <a:xfrm>
            <a:off x="704850" y="3875088"/>
            <a:ext cx="31623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en-US" sz="4000" b="1">
                <a:solidFill>
                  <a:srgbClr val="0D98DC"/>
                </a:solidFill>
                <a:latin typeface="Arial" charset="0"/>
              </a:rPr>
              <a:t>9-11 классы</a:t>
            </a:r>
            <a:endParaRPr lang="ru-RU" sz="4000" b="1">
              <a:solidFill>
                <a:srgbClr val="0D98DC"/>
              </a:solidFill>
              <a:latin typeface="Arial" charset="0"/>
            </a:endParaRPr>
          </a:p>
        </p:txBody>
      </p:sp>
      <p:sp>
        <p:nvSpPr>
          <p:cNvPr id="38921" name="Прямоугольник 11"/>
          <p:cNvSpPr>
            <a:spLocks noChangeArrowheads="1"/>
          </p:cNvSpPr>
          <p:nvPr/>
        </p:nvSpPr>
        <p:spPr bwMode="auto">
          <a:xfrm>
            <a:off x="180975" y="4451350"/>
            <a:ext cx="421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002060"/>
                </a:solidFill>
                <a:latin typeface="Arial" charset="0"/>
              </a:rPr>
              <a:t>Российская электронная школа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2163"/>
            <a:ext cx="4572000" cy="4351337"/>
          </a:xfrm>
          <a:prstGeom prst="rect">
            <a:avLst/>
          </a:prstGeom>
          <a:noFill/>
          <a:ln w="28575">
            <a:solidFill>
              <a:srgbClr val="0D9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923" name="Прямоугольник 3"/>
          <p:cNvSpPr>
            <a:spLocks noChangeArrowheads="1"/>
          </p:cNvSpPr>
          <p:nvPr/>
        </p:nvSpPr>
        <p:spPr bwMode="auto">
          <a:xfrm>
            <a:off x="0" y="792163"/>
            <a:ext cx="4572000" cy="808037"/>
          </a:xfrm>
          <a:prstGeom prst="rect">
            <a:avLst/>
          </a:prstGeom>
          <a:solidFill>
            <a:srgbClr val="0D98DC"/>
          </a:solidFill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</a:rPr>
              <a:t>ПРЕДЛОЖЕНИЕ МИНИСТЕРСТВА ОБРАЗОВАНИЯ И НАУКИ РБ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Arial" charset="0"/>
              </a:rPr>
              <a:t>ПО ИСПОЛЬЗОВАНИЮ ЦОР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716213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867150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4"/>
          <p:cNvSpPr>
            <a:spLocks noChangeArrowheads="1"/>
          </p:cNvSpPr>
          <p:nvPr/>
        </p:nvSpPr>
        <p:spPr bwMode="auto">
          <a:xfrm>
            <a:off x="0" y="195263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УЧЁТ ДИСТАНЦИОННОЙ АКТИВНОСТИ В АИС «ОБРАЗОВАНИЕ»</a:t>
            </a:r>
          </a:p>
        </p:txBody>
      </p:sp>
      <p:pic>
        <p:nvPicPr>
          <p:cNvPr id="39938" name="Picture 2" descr="D:\Users\musina.er\AppData\Local\Microsoft\Windows\Temporary Internet Files\Content.Outlook\KJQ0I2VL\screen-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42963"/>
            <a:ext cx="83534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4"/>
          <p:cNvSpPr>
            <a:spLocks noChangeArrowheads="1"/>
          </p:cNvSpPr>
          <p:nvPr/>
        </p:nvSpPr>
        <p:spPr bwMode="auto">
          <a:xfrm>
            <a:off x="0" y="195263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rgbClr val="1F497D"/>
                </a:solidFill>
                <a:latin typeface="Arial" charset="0"/>
              </a:rPr>
              <a:t>ПОДГОТОВК</a:t>
            </a:r>
            <a:r>
              <a:rPr lang="en-US" b="1">
                <a:solidFill>
                  <a:srgbClr val="1F497D"/>
                </a:solidFill>
                <a:latin typeface="Arial" charset="0"/>
              </a:rPr>
              <a:t>А</a:t>
            </a:r>
            <a:r>
              <a:rPr lang="ru-RU" b="1">
                <a:solidFill>
                  <a:srgbClr val="1F497D"/>
                </a:solidFill>
                <a:latin typeface="Arial" charset="0"/>
              </a:rPr>
              <a:t> К ЕГЭ И ОГЭ</a:t>
            </a:r>
          </a:p>
        </p:txBody>
      </p:sp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03238" y="3148013"/>
            <a:ext cx="86407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Arial" charset="0"/>
              </a:rPr>
              <a:t>https://edu.bashkortostan.ru/e-course/OO/189959/</a:t>
            </a:r>
            <a:endParaRPr lang="ru-RU" sz="2200">
              <a:latin typeface="Arial" charset="0"/>
            </a:endParaRPr>
          </a:p>
        </p:txBody>
      </p:sp>
      <p:sp>
        <p:nvSpPr>
          <p:cNvPr id="40963" name="Text Box 10"/>
          <p:cNvSpPr txBox="1">
            <a:spLocks noChangeArrowheads="1"/>
          </p:cNvSpPr>
          <p:nvPr/>
        </p:nvSpPr>
        <p:spPr bwMode="auto">
          <a:xfrm>
            <a:off x="252413" y="1330325"/>
            <a:ext cx="86391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Для подготовки школьников к государственной итоговой аттестации разработан курс 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«ПОДГОТОВКА К ЕГЭ»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2"/>
          <p:cNvSpPr>
            <a:spLocks noChangeArrowheads="1"/>
          </p:cNvSpPr>
          <p:nvPr/>
        </p:nvSpPr>
        <p:spPr bwMode="auto">
          <a:xfrm>
            <a:off x="250825" y="123825"/>
            <a:ext cx="85693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250825" y="855663"/>
            <a:ext cx="87852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Если Вашему ребёнку положен «сухой паёк» в виде продуктового набора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из расчёта 1 набор на пять учебных дней:</a:t>
            </a:r>
          </a:p>
          <a:p>
            <a:pPr>
              <a:spcAft>
                <a:spcPts val="600"/>
              </a:spcAft>
            </a:pPr>
            <a:endParaRPr lang="ru-RU" b="1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1. УТОЧНИТЕ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у классного руководителя день время и место получения продуктового набора.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2. ПОЛУЧИТЕ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продуктовый набор при предъявлении документа, удостоверяющего личность.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2"/>
          <p:cNvSpPr>
            <a:spLocks noChangeArrowheads="1"/>
          </p:cNvSpPr>
          <p:nvPr/>
        </p:nvSpPr>
        <p:spPr bwMode="auto">
          <a:xfrm>
            <a:off x="250825" y="123825"/>
            <a:ext cx="85693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ИСПОЛЬЗУЙТЕ ПОЛЕЗНЫЕ ИНТЕРНЕТ-РЕСУРСЫ</a:t>
            </a:r>
          </a:p>
        </p:txBody>
      </p:sp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250825" y="855663"/>
            <a:ext cx="87852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Портал электронного образования в Республике Башкортостан, образование для детей и родителей (курсы и вебинары)</a:t>
            </a:r>
          </a:p>
          <a:p>
            <a:pPr>
              <a:spcAft>
                <a:spcPts val="600"/>
              </a:spcAft>
            </a:pPr>
            <a:r>
              <a:rPr lang="ru-RU" b="1" u="sng">
                <a:solidFill>
                  <a:schemeClr val="tx2"/>
                </a:solidFill>
                <a:latin typeface="Arial" charset="0"/>
              </a:rPr>
              <a:t>https://edu.bashkortostan.ru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Дистанционное обучение в Российской Федерации:</a:t>
            </a:r>
          </a:p>
          <a:p>
            <a:pPr>
              <a:spcAft>
                <a:spcPts val="600"/>
              </a:spcAft>
            </a:pPr>
            <a:r>
              <a:rPr lang="ru-RU" b="1" u="sng">
                <a:solidFill>
                  <a:schemeClr val="tx2"/>
                </a:solidFill>
                <a:latin typeface="Arial" charset="0"/>
              </a:rPr>
              <a:t>https://edu.gov.ru/distance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Дистанционное обучение в Республике Башкортостан:</a:t>
            </a:r>
          </a:p>
          <a:p>
            <a:pPr>
              <a:spcAft>
                <a:spcPts val="600"/>
              </a:spcAft>
            </a:pPr>
            <a:r>
              <a:rPr lang="ru-RU" b="1" u="sng">
                <a:solidFill>
                  <a:schemeClr val="tx2"/>
                </a:solidFill>
                <a:latin typeface="Arial" charset="0"/>
              </a:rPr>
              <a:t>https://education.bashkortostan.ru/activity/20867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Обучение правилам безопасного поведения в интернете по программе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Лиги безопасного интернета:</a:t>
            </a:r>
          </a:p>
          <a:p>
            <a:pPr>
              <a:spcAft>
                <a:spcPts val="600"/>
              </a:spcAft>
            </a:pPr>
            <a:r>
              <a:rPr lang="ru-RU" b="1" u="sng">
                <a:solidFill>
                  <a:schemeClr val="tx2"/>
                </a:solidFill>
                <a:latin typeface="Arial" charset="0"/>
              </a:rPr>
              <a:t>http://www.ligainternet.ru/encyclopedia-of-security/parents-and-teachers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395288" y="1203325"/>
            <a:ext cx="84248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ДОРОГИЕ РОДИТЕЛИ!</a:t>
            </a:r>
            <a:endParaRPr lang="ru-RU"/>
          </a:p>
          <a:p>
            <a:pPr algn="ctr"/>
            <a:r>
              <a:rPr lang="ru-RU">
                <a:solidFill>
                  <a:schemeClr val="tx2"/>
                </a:solidFill>
              </a:rPr>
              <a:t>Ваши главные помощники при переходе на дистанционное обучение – </a:t>
            </a:r>
            <a:r>
              <a:rPr lang="ru-RU" b="1">
                <a:solidFill>
                  <a:schemeClr val="tx2"/>
                </a:solidFill>
              </a:rPr>
              <a:t>классные руководители</a:t>
            </a:r>
            <a:r>
              <a:rPr lang="ru-RU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ru-RU">
                <a:solidFill>
                  <a:schemeClr val="tx2"/>
                </a:solidFill>
              </a:rPr>
              <a:t>которые готовы ответить на любой возникающий вопрос и помочь в решении организационных вопросов</a:t>
            </a:r>
          </a:p>
          <a:p>
            <a:r>
              <a:rPr lang="ru-RU"/>
              <a:t> </a:t>
            </a:r>
          </a:p>
          <a:p>
            <a:pPr algn="ctr"/>
            <a:r>
              <a:rPr lang="ru-RU"/>
              <a:t/>
            </a:r>
            <a:br>
              <a:rPr lang="ru-RU"/>
            </a:br>
            <a:r>
              <a:rPr lang="ru-RU" b="1">
                <a:solidFill>
                  <a:schemeClr val="tx2"/>
                </a:solidFill>
              </a:rPr>
              <a:t>«горячая линия» по переходу на дистанционное обучение:</a:t>
            </a:r>
            <a:endParaRPr lang="ru-RU">
              <a:solidFill>
                <a:schemeClr val="tx2"/>
              </a:solidFill>
            </a:endParaRPr>
          </a:p>
          <a:p>
            <a:pPr algn="ctr"/>
            <a:r>
              <a:rPr lang="ru-RU" b="1">
                <a:solidFill>
                  <a:schemeClr val="tx2"/>
                </a:solidFill>
              </a:rPr>
              <a:t>+7 (347) 292-11-52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-33338" y="123825"/>
            <a:ext cx="9144001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ПАМЯТКА ДЛЯ РОДИТЕЛЕЙ </a:t>
            </a:r>
            <a:br>
              <a:rPr lang="ru-RU" b="1">
                <a:solidFill>
                  <a:schemeClr val="tx2"/>
                </a:solidFill>
                <a:latin typeface="Arial" charset="0"/>
              </a:rPr>
            </a:br>
            <a:r>
              <a:rPr lang="ru-RU" b="1">
                <a:solidFill>
                  <a:schemeClr val="tx2"/>
                </a:solidFill>
                <a:latin typeface="Arial" charset="0"/>
              </a:rPr>
              <a:t>ПО ОРГАНИЗАЦИИ  ДИСТАНЦИОННОГО ОБУЧЕНИЯ</a:t>
            </a:r>
          </a:p>
        </p:txBody>
      </p:sp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8863"/>
            <a:ext cx="365442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284663" y="1058863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КАК ОРГАНИЗОВАТЬ ДИСТАНЦИОННОЕ ОБУЧЕНИЕ?</a:t>
            </a:r>
          </a:p>
          <a:p>
            <a:endParaRPr lang="ru-RU" b="1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ИСПОЛЬЗУЙТЕ ПОЛЕЗНЫЕ ИНТЕРНЕТ-РЕСУРСЫ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2"/>
          <p:cNvSpPr>
            <a:spLocks noChangeArrowheads="1"/>
          </p:cNvSpPr>
          <p:nvPr/>
        </p:nvSpPr>
        <p:spPr bwMode="auto">
          <a:xfrm>
            <a:off x="1042988" y="231775"/>
            <a:ext cx="70580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КАК ОРГАНИЗОВАТЬ ДИСТАНЦИОННОЕ ОБУЧЕНИЕ?</a:t>
            </a:r>
          </a:p>
        </p:txBody>
      </p:sp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50825" y="855663"/>
            <a:ext cx="87852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latin typeface="Arial" charset="0"/>
              </a:rPr>
              <a:t>1. ОБСУДИТЕ И СОГЛАСУЙТЕ </a:t>
            </a:r>
            <a:r>
              <a:rPr lang="ru-RU" sz="1600" b="1">
                <a:solidFill>
                  <a:srgbClr val="002060"/>
                </a:solidFill>
                <a:latin typeface="Arial" charset="0"/>
              </a:rPr>
              <a:t>с Вашим классным руководителем один из трёх форматов дистанционного обучения Вашего ребёнка</a:t>
            </a:r>
          </a:p>
          <a:p>
            <a:pPr>
              <a:spcAft>
                <a:spcPts val="600"/>
              </a:spcAft>
            </a:pPr>
            <a:r>
              <a:rPr lang="ru-RU" sz="1600" b="1">
                <a:latin typeface="Arial" charset="0"/>
              </a:rPr>
              <a:t>2. ИЗУЧИТЕ</a:t>
            </a:r>
            <a:r>
              <a:rPr lang="ru-RU" sz="1600" b="1">
                <a:solidFill>
                  <a:srgbClr val="002060"/>
                </a:solidFill>
                <a:latin typeface="Arial" charset="0"/>
              </a:rPr>
              <a:t> заранее расписание уроков и «звонков», которое Вам направит классный руководитель, расписание публикуется на школьном сайте. </a:t>
            </a:r>
          </a:p>
          <a:p>
            <a:pPr>
              <a:spcAft>
                <a:spcPts val="600"/>
              </a:spcAft>
            </a:pPr>
            <a:r>
              <a:rPr lang="ru-RU" sz="1600" b="1">
                <a:solidFill>
                  <a:srgbClr val="002060"/>
                </a:solidFill>
                <a:latin typeface="Arial" charset="0"/>
              </a:rPr>
              <a:t>В Республике Башкортостан для всех школьников, обучающихся дистанционно, разработано единое расписание «звонков»</a:t>
            </a:r>
          </a:p>
          <a:p>
            <a:pPr>
              <a:spcAft>
                <a:spcPts val="60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endParaRPr lang="ru-RU" sz="1600" b="1">
              <a:solidFill>
                <a:srgbClr val="002060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endParaRPr lang="ru-RU" sz="1600" b="1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ru-RU" sz="1600" b="1">
                <a:latin typeface="Arial" charset="0"/>
              </a:rPr>
              <a:t>3. ПОДДЕРЖИВАЙТЕ</a:t>
            </a:r>
            <a:r>
              <a:rPr lang="ru-RU" sz="1600" b="1">
                <a:solidFill>
                  <a:srgbClr val="002060"/>
                </a:solidFill>
                <a:latin typeface="Arial" charset="0"/>
              </a:rPr>
              <a:t> постоянную связь с классным руководителем, учителями-предметниками любым удобным для Вас способом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2643188"/>
          <a:ext cx="7705725" cy="142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605">
                  <a:extLst>
                    <a:ext uri="{9D8B030D-6E8A-4147-A177-3AD203B41FA5}"/>
                  </a:extLst>
                </a:gridCol>
                <a:gridCol w="1734251">
                  <a:extLst>
                    <a:ext uri="{9D8B030D-6E8A-4147-A177-3AD203B41FA5}"/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уроков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 ч.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урока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перемены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перемена (после 2 урока) – время обеда </a:t>
                      </a:r>
                      <a:b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Вашего ребёнка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0" y="123825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ОРГАНИЗАЦИЯ УЧЕБНОГО ПРОЦЕССА  ПОСЛЕ ВЕСЕННИХ КАНИКУЛ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771525"/>
            <a:ext cx="0" cy="43719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0825" y="2932113"/>
            <a:ext cx="86423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-9525" y="8921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499"/>
                </a:solidFill>
                <a:latin typeface="Arial" charset="0"/>
              </a:rPr>
              <a:t>ДЕЖУРНЫЕ ГРУППЫ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4572000" y="89217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499"/>
                </a:solidFill>
                <a:latin typeface="Arial" charset="0"/>
              </a:rPr>
              <a:t>ОНЛАЙН-УРОКИ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-9525" y="30035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499"/>
                </a:solidFill>
                <a:latin typeface="Arial" charset="0"/>
              </a:rPr>
              <a:t>ЭЛЕКТРОННЫЙ КЕЙС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4572000" y="30035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499"/>
                </a:solidFill>
                <a:latin typeface="Arial" charset="0"/>
              </a:rPr>
              <a:t>БУМАЖНЫЙ КЕЙС</a:t>
            </a:r>
          </a:p>
        </p:txBody>
      </p:sp>
      <p:pic>
        <p:nvPicPr>
          <p:cNvPr id="30728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33513"/>
            <a:ext cx="806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33513"/>
            <a:ext cx="806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46488"/>
            <a:ext cx="806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646488"/>
            <a:ext cx="806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Прямоугольник 15"/>
          <p:cNvSpPr>
            <a:spLocks noChangeArrowheads="1"/>
          </p:cNvSpPr>
          <p:nvPr/>
        </p:nvSpPr>
        <p:spPr bwMode="auto">
          <a:xfrm>
            <a:off x="993775" y="1276350"/>
            <a:ext cx="3578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ОЧНОЕ ОБУЧЕНИЕ </a:t>
            </a:r>
          </a:p>
          <a:p>
            <a:r>
              <a:rPr lang="ru-RU" sz="1600" b="1">
                <a:solidFill>
                  <a:srgbClr val="002060"/>
                </a:solidFill>
                <a:latin typeface="Arial" charset="0"/>
              </a:rPr>
              <a:t>для обучающихся 1-4 классов, чьи родители входят в число граждан, отмеченных в п.2 Указа № 206 (необходимо согласие родителей)</a:t>
            </a:r>
            <a:endParaRPr lang="ru-RU" sz="1600"/>
          </a:p>
        </p:txBody>
      </p:sp>
      <p:sp>
        <p:nvSpPr>
          <p:cNvPr id="30733" name="Прямоугольник 16"/>
          <p:cNvSpPr>
            <a:spLocks noChangeArrowheads="1"/>
          </p:cNvSpPr>
          <p:nvPr/>
        </p:nvSpPr>
        <p:spPr bwMode="auto">
          <a:xfrm>
            <a:off x="5576888" y="1276350"/>
            <a:ext cx="34353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ДИСТАНЦИОННОЕ ОБУЧЕНИЕ</a:t>
            </a:r>
          </a:p>
          <a:p>
            <a:r>
              <a:rPr lang="ru-RU" b="1">
                <a:solidFill>
                  <a:srgbClr val="002060"/>
                </a:solidFill>
                <a:latin typeface="Arial" charset="0"/>
              </a:rPr>
              <a:t>Онлайн-уроки учитель может проводить </a:t>
            </a:r>
            <a:br>
              <a:rPr lang="ru-RU" b="1">
                <a:solidFill>
                  <a:srgbClr val="002060"/>
                </a:solidFill>
                <a:latin typeface="Arial" charset="0"/>
              </a:rPr>
            </a:br>
            <a:r>
              <a:rPr lang="ru-RU" b="1">
                <a:solidFill>
                  <a:srgbClr val="002060"/>
                </a:solidFill>
                <a:latin typeface="Arial" charset="0"/>
              </a:rPr>
              <a:t>из школы или из дома</a:t>
            </a:r>
            <a:endParaRPr lang="ru-RU"/>
          </a:p>
        </p:txBody>
      </p:sp>
      <p:sp>
        <p:nvSpPr>
          <p:cNvPr id="30734" name="Прямоугольник 17"/>
          <p:cNvSpPr>
            <a:spLocks noChangeArrowheads="1"/>
          </p:cNvSpPr>
          <p:nvPr/>
        </p:nvSpPr>
        <p:spPr bwMode="auto">
          <a:xfrm>
            <a:off x="1042988" y="3351213"/>
            <a:ext cx="3435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ДИСТАНЦИОННОЕ ОБУЧЕНИЕ</a:t>
            </a:r>
          </a:p>
          <a:p>
            <a:r>
              <a:rPr lang="ru-RU" sz="1600" b="1">
                <a:solidFill>
                  <a:srgbClr val="002060"/>
                </a:solidFill>
                <a:latin typeface="Arial" charset="0"/>
              </a:rPr>
              <a:t>Уроки проводятся  </a:t>
            </a:r>
            <a:br>
              <a:rPr lang="ru-RU" sz="1600" b="1">
                <a:solidFill>
                  <a:srgbClr val="002060"/>
                </a:solidFill>
                <a:latin typeface="Arial" charset="0"/>
              </a:rPr>
            </a:br>
            <a:r>
              <a:rPr lang="ru-RU" sz="1600" b="1">
                <a:solidFill>
                  <a:srgbClr val="002060"/>
                </a:solidFill>
                <a:latin typeface="Arial" charset="0"/>
              </a:rPr>
              <a:t>с использованием интернет-технологий, обмен данными </a:t>
            </a:r>
            <a:br>
              <a:rPr lang="ru-RU" sz="1600" b="1">
                <a:solidFill>
                  <a:srgbClr val="002060"/>
                </a:solidFill>
                <a:latin typeface="Arial" charset="0"/>
              </a:rPr>
            </a:br>
            <a:r>
              <a:rPr lang="ru-RU" sz="1600" b="1">
                <a:solidFill>
                  <a:srgbClr val="002060"/>
                </a:solidFill>
                <a:latin typeface="Arial" charset="0"/>
              </a:rPr>
              <a:t>по электронной почте, </a:t>
            </a:r>
            <a:br>
              <a:rPr lang="ru-RU" sz="1600" b="1">
                <a:solidFill>
                  <a:srgbClr val="002060"/>
                </a:solidFill>
                <a:latin typeface="Arial" charset="0"/>
              </a:rPr>
            </a:br>
            <a:r>
              <a:rPr lang="ru-RU" sz="1600" b="1">
                <a:solidFill>
                  <a:srgbClr val="002060"/>
                </a:solidFill>
                <a:latin typeface="Arial" charset="0"/>
              </a:rPr>
              <a:t>общение в групповых чатах</a:t>
            </a:r>
            <a:endParaRPr lang="ru-RU" sz="1600"/>
          </a:p>
        </p:txBody>
      </p:sp>
      <p:sp>
        <p:nvSpPr>
          <p:cNvPr id="30735" name="Прямоугольник 18"/>
          <p:cNvSpPr>
            <a:spLocks noChangeArrowheads="1"/>
          </p:cNvSpPr>
          <p:nvPr/>
        </p:nvSpPr>
        <p:spPr bwMode="auto">
          <a:xfrm>
            <a:off x="5576888" y="3351213"/>
            <a:ext cx="3435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ДИСТАНЦИОННОЕ ОБУЧЕНИЕ</a:t>
            </a:r>
          </a:p>
          <a:p>
            <a:r>
              <a:rPr lang="ru-RU" sz="1600" b="1">
                <a:solidFill>
                  <a:srgbClr val="002060"/>
                </a:solidFill>
                <a:latin typeface="Arial" charset="0"/>
              </a:rPr>
              <a:t>Уроки проводятся  </a:t>
            </a:r>
            <a:br>
              <a:rPr lang="ru-RU" sz="1600" b="1">
                <a:solidFill>
                  <a:srgbClr val="002060"/>
                </a:solidFill>
                <a:latin typeface="Arial" charset="0"/>
              </a:rPr>
            </a:br>
            <a:r>
              <a:rPr lang="ru-RU" sz="1600" b="1">
                <a:solidFill>
                  <a:srgbClr val="002060"/>
                </a:solidFill>
                <a:latin typeface="Arial" charset="0"/>
              </a:rPr>
              <a:t>без использования компьютеров  и интернет-технологий, обмен данными только в бумажном варианте</a:t>
            </a:r>
            <a:endParaRPr lang="ru-RU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4"/>
          <p:cNvSpPr>
            <a:spLocks noChangeArrowheads="1"/>
          </p:cNvSpPr>
          <p:nvPr/>
        </p:nvSpPr>
        <p:spPr bwMode="auto">
          <a:xfrm>
            <a:off x="0" y="209550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ДЕЖУРНЫЕ ГРУППЫ </a:t>
            </a:r>
            <a:r>
              <a:rPr lang="ru-RU" b="1">
                <a:solidFill>
                  <a:srgbClr val="00B050"/>
                </a:solidFill>
                <a:latin typeface="Arial" charset="0"/>
              </a:rPr>
              <a:t>(на 3 апреля 2020 года)</a:t>
            </a:r>
          </a:p>
        </p:txBody>
      </p:sp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50825" y="915988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Arial" charset="0"/>
              </a:rPr>
              <a:t>Дежурные группы создаются в целях организации очного обучения </a:t>
            </a:r>
            <a:br>
              <a:rPr lang="ru-RU" b="1">
                <a:solidFill>
                  <a:srgbClr val="002060"/>
                </a:solidFill>
                <a:latin typeface="Arial" charset="0"/>
              </a:rPr>
            </a:br>
            <a:r>
              <a:rPr lang="ru-RU" b="1">
                <a:solidFill>
                  <a:srgbClr val="002060"/>
                </a:solidFill>
                <a:latin typeface="Arial" charset="0"/>
              </a:rPr>
              <a:t>в 1-4 классах, с согласия родителей и с числом детей не более 15 человек</a:t>
            </a: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3733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17"/>
          <p:cNvSpPr>
            <a:spLocks noChangeArrowheads="1"/>
          </p:cNvSpPr>
          <p:nvPr/>
        </p:nvSpPr>
        <p:spPr bwMode="auto">
          <a:xfrm>
            <a:off x="5811838" y="3173413"/>
            <a:ext cx="48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5000" b="1">
                <a:solidFill>
                  <a:srgbClr val="F15853"/>
                </a:solidFill>
                <a:latin typeface="Arial" charset="0"/>
              </a:rPr>
              <a:t>0</a:t>
            </a:r>
          </a:p>
        </p:txBody>
      </p:sp>
      <p:sp>
        <p:nvSpPr>
          <p:cNvPr id="31749" name="Прямоугольник 19"/>
          <p:cNvSpPr>
            <a:spLocks noChangeArrowheads="1"/>
          </p:cNvSpPr>
          <p:nvPr/>
        </p:nvSpPr>
        <p:spPr bwMode="auto">
          <a:xfrm>
            <a:off x="6300788" y="3281363"/>
            <a:ext cx="25923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обучающихся </a:t>
            </a:r>
            <a:br>
              <a:rPr lang="ru-RU" b="1">
                <a:solidFill>
                  <a:srgbClr val="5B6377"/>
                </a:solidFill>
                <a:latin typeface="Arial" charset="0"/>
              </a:rPr>
            </a:br>
            <a:r>
              <a:rPr lang="ru-RU" b="1">
                <a:solidFill>
                  <a:srgbClr val="5B6377"/>
                </a:solidFill>
                <a:latin typeface="Arial" charset="0"/>
              </a:rPr>
              <a:t>в дежурных группах</a:t>
            </a:r>
          </a:p>
        </p:txBody>
      </p:sp>
      <p:sp>
        <p:nvSpPr>
          <p:cNvPr id="31750" name="Прямоугольник 20"/>
          <p:cNvSpPr>
            <a:spLocks noChangeArrowheads="1"/>
          </p:cNvSpPr>
          <p:nvPr/>
        </p:nvSpPr>
        <p:spPr bwMode="auto">
          <a:xfrm>
            <a:off x="5811838" y="4048125"/>
            <a:ext cx="48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5000" b="1">
                <a:solidFill>
                  <a:srgbClr val="F15853"/>
                </a:solidFill>
                <a:latin typeface="Arial" charset="0"/>
              </a:rPr>
              <a:t>0</a:t>
            </a:r>
          </a:p>
        </p:txBody>
      </p:sp>
      <p:sp>
        <p:nvSpPr>
          <p:cNvPr id="31751" name="Прямоугольник 21"/>
          <p:cNvSpPr>
            <a:spLocks noChangeArrowheads="1"/>
          </p:cNvSpPr>
          <p:nvPr/>
        </p:nvSpPr>
        <p:spPr bwMode="auto">
          <a:xfrm>
            <a:off x="6300788" y="4156075"/>
            <a:ext cx="25923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педагогов </a:t>
            </a:r>
            <a:br>
              <a:rPr lang="ru-RU" b="1">
                <a:solidFill>
                  <a:srgbClr val="5B6377"/>
                </a:solidFill>
                <a:latin typeface="Arial" charset="0"/>
              </a:rPr>
            </a:br>
            <a:r>
              <a:rPr lang="ru-RU" b="1">
                <a:solidFill>
                  <a:srgbClr val="5B6377"/>
                </a:solidFill>
                <a:latin typeface="Arial" charset="0"/>
              </a:rPr>
              <a:t>в дежурных группах</a:t>
            </a:r>
          </a:p>
        </p:txBody>
      </p:sp>
      <p:sp>
        <p:nvSpPr>
          <p:cNvPr id="31752" name="Прямоугольник 22"/>
          <p:cNvSpPr>
            <a:spLocks noChangeArrowheads="1"/>
          </p:cNvSpPr>
          <p:nvPr/>
        </p:nvSpPr>
        <p:spPr bwMode="auto">
          <a:xfrm>
            <a:off x="5811838" y="2295525"/>
            <a:ext cx="48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5000" b="1">
                <a:solidFill>
                  <a:srgbClr val="F15853"/>
                </a:solidFill>
                <a:latin typeface="Arial" charset="0"/>
              </a:rPr>
              <a:t>0</a:t>
            </a:r>
          </a:p>
        </p:txBody>
      </p:sp>
      <p:sp>
        <p:nvSpPr>
          <p:cNvPr id="31753" name="Прямоугольник 23"/>
          <p:cNvSpPr>
            <a:spLocks noChangeArrowheads="1"/>
          </p:cNvSpPr>
          <p:nvPr/>
        </p:nvSpPr>
        <p:spPr bwMode="auto">
          <a:xfrm>
            <a:off x="6300788" y="2541588"/>
            <a:ext cx="25923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дежурных групп</a:t>
            </a:r>
          </a:p>
        </p:txBody>
      </p:sp>
      <p:sp>
        <p:nvSpPr>
          <p:cNvPr id="31754" name="Прямоугольник 10"/>
          <p:cNvSpPr>
            <a:spLocks noChangeArrowheads="1"/>
          </p:cNvSpPr>
          <p:nvPr/>
        </p:nvSpPr>
        <p:spPr bwMode="auto">
          <a:xfrm>
            <a:off x="4572000" y="1419225"/>
            <a:ext cx="1728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algn="r"/>
            <a:r>
              <a:rPr lang="ru-RU" sz="5000" b="1">
                <a:solidFill>
                  <a:srgbClr val="F15853"/>
                </a:solidFill>
                <a:latin typeface="Arial" charset="0"/>
              </a:rPr>
              <a:t>0</a:t>
            </a:r>
          </a:p>
        </p:txBody>
      </p:sp>
      <p:sp>
        <p:nvSpPr>
          <p:cNvPr id="31755" name="Прямоугольник 11"/>
          <p:cNvSpPr>
            <a:spLocks noChangeArrowheads="1"/>
          </p:cNvSpPr>
          <p:nvPr/>
        </p:nvSpPr>
        <p:spPr bwMode="auto">
          <a:xfrm>
            <a:off x="6300788" y="1527175"/>
            <a:ext cx="25923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школ, организующих дежурные группы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0" y="209550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ОНЛАЙН-УРОКИ</a:t>
            </a:r>
          </a:p>
        </p:txBody>
      </p:sp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50825" y="915988"/>
            <a:ext cx="8785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Arial" charset="0"/>
              </a:rPr>
              <a:t>Онлайн-уроки проводятся с использованием интернет-технологий, при их проведении возможны онлайн-трансляции и прямые включения учителей и учеников</a:t>
            </a:r>
          </a:p>
        </p:txBody>
      </p:sp>
      <p:sp>
        <p:nvSpPr>
          <p:cNvPr id="32771" name="Прямоугольник 20"/>
          <p:cNvSpPr>
            <a:spLocks noChangeArrowheads="1"/>
          </p:cNvSpPr>
          <p:nvPr/>
        </p:nvSpPr>
        <p:spPr bwMode="auto">
          <a:xfrm>
            <a:off x="4906963" y="3148013"/>
            <a:ext cx="1193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5000" b="1">
                <a:solidFill>
                  <a:srgbClr val="0D98DC"/>
                </a:solidFill>
                <a:latin typeface="Arial" charset="0"/>
              </a:rPr>
              <a:t>659</a:t>
            </a:r>
          </a:p>
        </p:txBody>
      </p:sp>
      <p:sp>
        <p:nvSpPr>
          <p:cNvPr id="32772" name="Прямоугольник 21"/>
          <p:cNvSpPr>
            <a:spLocks noChangeArrowheads="1"/>
          </p:cNvSpPr>
          <p:nvPr/>
        </p:nvSpPr>
        <p:spPr bwMode="auto">
          <a:xfrm>
            <a:off x="6100763" y="3189288"/>
            <a:ext cx="314483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sz="1600" b="1">
                <a:solidFill>
                  <a:srgbClr val="5B6377"/>
                </a:solidFill>
                <a:latin typeface="Arial" charset="0"/>
              </a:rPr>
              <a:t>педагогов, у которых дома</a:t>
            </a:r>
            <a:br>
              <a:rPr lang="ru-RU" sz="1600" b="1">
                <a:solidFill>
                  <a:srgbClr val="5B6377"/>
                </a:solidFill>
                <a:latin typeface="Arial" charset="0"/>
              </a:rPr>
            </a:br>
            <a:r>
              <a:rPr lang="ru-RU" sz="1600" b="1">
                <a:solidFill>
                  <a:srgbClr val="5B6377"/>
                </a:solidFill>
                <a:latin typeface="Arial" charset="0"/>
              </a:rPr>
              <a:t>есть условия для проведения онлайн-уроков</a:t>
            </a:r>
          </a:p>
        </p:txBody>
      </p:sp>
      <p:pic>
        <p:nvPicPr>
          <p:cNvPr id="32773" name="Рисунок 5"/>
          <p:cNvPicPr>
            <a:picLocks noChangeAspect="1"/>
          </p:cNvPicPr>
          <p:nvPr/>
        </p:nvPicPr>
        <p:blipFill>
          <a:blip r:embed="rId2"/>
          <a:srcRect l="2341" r="2618"/>
          <a:stretch>
            <a:fillRect/>
          </a:stretch>
        </p:blipFill>
        <p:spPr bwMode="auto">
          <a:xfrm>
            <a:off x="107950" y="1914525"/>
            <a:ext cx="36909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12"/>
          <p:cNvSpPr>
            <a:spLocks noChangeArrowheads="1"/>
          </p:cNvSpPr>
          <p:nvPr/>
        </p:nvSpPr>
        <p:spPr bwMode="auto">
          <a:xfrm>
            <a:off x="4538663" y="1851025"/>
            <a:ext cx="1546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5000" b="1">
                <a:solidFill>
                  <a:srgbClr val="0D98DC"/>
                </a:solidFill>
                <a:latin typeface="Arial" charset="0"/>
              </a:rPr>
              <a:t>5629</a:t>
            </a:r>
          </a:p>
        </p:txBody>
      </p:sp>
      <p:sp>
        <p:nvSpPr>
          <p:cNvPr id="32775" name="Прямоугольник 13"/>
          <p:cNvSpPr>
            <a:spLocks noChangeArrowheads="1"/>
          </p:cNvSpPr>
          <p:nvPr/>
        </p:nvSpPr>
        <p:spPr bwMode="auto">
          <a:xfrm>
            <a:off x="6108700" y="1990725"/>
            <a:ext cx="314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sz="1600" b="1">
                <a:solidFill>
                  <a:srgbClr val="5B6377"/>
                </a:solidFill>
                <a:latin typeface="Arial" charset="0"/>
              </a:rPr>
              <a:t>детей, которые будут </a:t>
            </a:r>
            <a:br>
              <a:rPr lang="ru-RU" sz="1600" b="1">
                <a:solidFill>
                  <a:srgbClr val="5B6377"/>
                </a:solidFill>
                <a:latin typeface="Arial" charset="0"/>
              </a:rPr>
            </a:br>
            <a:r>
              <a:rPr lang="ru-RU" sz="1600" b="1">
                <a:solidFill>
                  <a:srgbClr val="5B6377"/>
                </a:solidFill>
                <a:latin typeface="Arial" charset="0"/>
              </a:rPr>
              <a:t>учиться в онлайне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4"/>
          <p:cNvSpPr>
            <a:spLocks noChangeArrowheads="1"/>
          </p:cNvSpPr>
          <p:nvPr/>
        </p:nvSpPr>
        <p:spPr bwMode="auto">
          <a:xfrm>
            <a:off x="0" y="50800"/>
            <a:ext cx="914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КЕЙС-ТЕХНОЛОГИИ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ЭЛЕКТРОННЫЙ КЕЙС</a:t>
            </a:r>
          </a:p>
        </p:txBody>
      </p:sp>
      <p:pic>
        <p:nvPicPr>
          <p:cNvPr id="33794" name="Рисунок 10"/>
          <p:cNvPicPr>
            <a:picLocks noChangeAspect="1"/>
          </p:cNvPicPr>
          <p:nvPr/>
        </p:nvPicPr>
        <p:blipFill>
          <a:blip r:embed="rId2"/>
          <a:srcRect l="5856" t="7800" r="6128"/>
          <a:stretch>
            <a:fillRect/>
          </a:stretch>
        </p:blipFill>
        <p:spPr bwMode="auto">
          <a:xfrm>
            <a:off x="107950" y="1025525"/>
            <a:ext cx="17399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18"/>
          <p:cNvSpPr>
            <a:spLocks noChangeArrowheads="1"/>
          </p:cNvSpPr>
          <p:nvPr/>
        </p:nvSpPr>
        <p:spPr bwMode="auto">
          <a:xfrm>
            <a:off x="1519238" y="2355850"/>
            <a:ext cx="21113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7000" b="1">
                <a:solidFill>
                  <a:srgbClr val="F18048"/>
                </a:solidFill>
                <a:latin typeface="Arial" charset="0"/>
              </a:rPr>
              <a:t>7432</a:t>
            </a:r>
          </a:p>
        </p:txBody>
      </p:sp>
      <p:sp>
        <p:nvSpPr>
          <p:cNvPr id="33796" name="Прямоугольник 22"/>
          <p:cNvSpPr>
            <a:spLocks noChangeArrowheads="1"/>
          </p:cNvSpPr>
          <p:nvPr/>
        </p:nvSpPr>
        <p:spPr bwMode="auto">
          <a:xfrm>
            <a:off x="3635375" y="2617788"/>
            <a:ext cx="5257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количество обучающихся, </a:t>
            </a:r>
            <a:br>
              <a:rPr lang="ru-RU" b="1">
                <a:solidFill>
                  <a:srgbClr val="5B6377"/>
                </a:solidFill>
                <a:latin typeface="Arial" charset="0"/>
              </a:rPr>
            </a:br>
            <a:r>
              <a:rPr lang="ru-RU" b="1">
                <a:solidFill>
                  <a:srgbClr val="5B6377"/>
                </a:solidFill>
                <a:latin typeface="Arial" charset="0"/>
              </a:rPr>
              <a:t>использующих электронный кейс</a:t>
            </a:r>
          </a:p>
        </p:txBody>
      </p:sp>
      <p:sp>
        <p:nvSpPr>
          <p:cNvPr id="33797" name="Прямоугольник 23"/>
          <p:cNvSpPr>
            <a:spLocks noChangeArrowheads="1"/>
          </p:cNvSpPr>
          <p:nvPr/>
        </p:nvSpPr>
        <p:spPr bwMode="auto">
          <a:xfrm>
            <a:off x="2012950" y="3576638"/>
            <a:ext cx="16176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7000" b="1">
                <a:solidFill>
                  <a:srgbClr val="F18048"/>
                </a:solidFill>
                <a:latin typeface="Arial" charset="0"/>
              </a:rPr>
              <a:t>703</a:t>
            </a:r>
          </a:p>
        </p:txBody>
      </p:sp>
      <p:sp>
        <p:nvSpPr>
          <p:cNvPr id="33798" name="Прямоугольник 24"/>
          <p:cNvSpPr>
            <a:spLocks noChangeArrowheads="1"/>
          </p:cNvSpPr>
          <p:nvPr/>
        </p:nvSpPr>
        <p:spPr bwMode="auto">
          <a:xfrm>
            <a:off x="3635375" y="3700463"/>
            <a:ext cx="51530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педагогов, у которых есть условия проведения уроков </a:t>
            </a:r>
            <a:br>
              <a:rPr lang="ru-RU" b="1">
                <a:solidFill>
                  <a:srgbClr val="5B6377"/>
                </a:solidFill>
                <a:latin typeface="Arial" charset="0"/>
              </a:rPr>
            </a:br>
            <a:r>
              <a:rPr lang="ru-RU" b="1">
                <a:solidFill>
                  <a:srgbClr val="5B6377"/>
                </a:solidFill>
                <a:latin typeface="Arial" charset="0"/>
              </a:rPr>
              <a:t>с электронными кейсами</a:t>
            </a:r>
          </a:p>
        </p:txBody>
      </p:sp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1835150" y="855663"/>
            <a:ext cx="7200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  <a:latin typeface="Arial" charset="0"/>
              </a:rPr>
              <a:t>Уроки проводятся  с использованием интернет-технологий, </a:t>
            </a:r>
            <a:br>
              <a:rPr lang="ru-RU" b="1">
                <a:solidFill>
                  <a:srgbClr val="002060"/>
                </a:solidFill>
                <a:latin typeface="Arial" charset="0"/>
              </a:rPr>
            </a:br>
            <a:r>
              <a:rPr lang="ru-RU" b="1">
                <a:solidFill>
                  <a:srgbClr val="002060"/>
                </a:solidFill>
                <a:latin typeface="Arial" charset="0"/>
              </a:rPr>
              <a:t>без трансляций.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  <a:latin typeface="Arial" charset="0"/>
              </a:rPr>
              <a:t>Доставка электронных материалов средствами электронной почты или в мессенджерах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2"/>
          <p:cNvSpPr>
            <a:spLocks noChangeArrowheads="1"/>
          </p:cNvSpPr>
          <p:nvPr/>
        </p:nvSpPr>
        <p:spPr bwMode="auto">
          <a:xfrm>
            <a:off x="1042988" y="123825"/>
            <a:ext cx="7058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Если Вы согласовали онлайн обучение или обучение с применением электронных кейсов</a:t>
            </a: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250825" y="855663"/>
            <a:ext cx="87852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ПРОВЕРЬТЕ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работоспособность оборудования: компьютера, средств мобильной связи и других устройств, которые позволят обеспечить дистанционное обучение, уточните скорость Интернета;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ОБЕСПЕЧЬТЕ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Вашему школьнику свободный доступ к компьютеру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и интернету, создайте ему собственный электронный адрес;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УСТАНОВИТЕ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программу родительского контроля на устройствах Вашего ребёнка, подключенных к интернету, выберите программу по ссылке: https://irorb.ru/obzor-programm-roditelskogo-kontrolya</a:t>
            </a:r>
          </a:p>
          <a:p>
            <a:pPr>
              <a:spcAft>
                <a:spcPts val="600"/>
              </a:spcAft>
            </a:pPr>
            <a:r>
              <a:rPr lang="ru-RU" b="1">
                <a:latin typeface="Arial" charset="0"/>
              </a:rPr>
              <a:t>ИЗУЧИТЕ </a:t>
            </a:r>
            <a:r>
              <a:rPr lang="ru-RU" b="1">
                <a:solidFill>
                  <a:schemeClr val="tx2"/>
                </a:solidFill>
                <a:latin typeface="Arial" charset="0"/>
              </a:rPr>
              <a:t>правила безопасного поведения в интернете и обсудите их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с ребёнком http://www.ligainternet.ru/encyclopedia-of-security/parents-and-teachers</a:t>
            </a:r>
          </a:p>
          <a:p>
            <a:pPr>
              <a:spcAft>
                <a:spcPts val="600"/>
              </a:spcAft>
            </a:pP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4"/>
          <p:cNvSpPr>
            <a:spLocks noChangeArrowheads="1"/>
          </p:cNvSpPr>
          <p:nvPr/>
        </p:nvSpPr>
        <p:spPr bwMode="auto">
          <a:xfrm>
            <a:off x="0" y="50800"/>
            <a:ext cx="914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2" tIns="34265" rIns="68532" bIns="34265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КЕЙС-ТЕХНОЛОГИИ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БУМАЖНЫЙ КЕЙС</a:t>
            </a:r>
          </a:p>
        </p:txBody>
      </p:sp>
      <p:sp>
        <p:nvSpPr>
          <p:cNvPr id="35842" name="Прямоугольник 26"/>
          <p:cNvSpPr>
            <a:spLocks noChangeArrowheads="1"/>
          </p:cNvSpPr>
          <p:nvPr/>
        </p:nvSpPr>
        <p:spPr bwMode="auto">
          <a:xfrm>
            <a:off x="1863725" y="2001838"/>
            <a:ext cx="1123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7000" b="1">
                <a:solidFill>
                  <a:srgbClr val="E1394A"/>
                </a:solidFill>
                <a:latin typeface="Arial" charset="0"/>
              </a:rPr>
              <a:t>16</a:t>
            </a:r>
          </a:p>
        </p:txBody>
      </p:sp>
      <p:sp>
        <p:nvSpPr>
          <p:cNvPr id="35843" name="Прямоугольник 27"/>
          <p:cNvSpPr>
            <a:spLocks noChangeArrowheads="1"/>
          </p:cNvSpPr>
          <p:nvPr/>
        </p:nvSpPr>
        <p:spPr bwMode="auto">
          <a:xfrm>
            <a:off x="3013075" y="2401888"/>
            <a:ext cx="37909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педагогов без условий</a:t>
            </a:r>
          </a:p>
        </p:txBody>
      </p:sp>
      <p:sp>
        <p:nvSpPr>
          <p:cNvPr id="35844" name="Прямоугольник 28"/>
          <p:cNvSpPr>
            <a:spLocks noChangeArrowheads="1"/>
          </p:cNvSpPr>
          <p:nvPr/>
        </p:nvSpPr>
        <p:spPr bwMode="auto">
          <a:xfrm>
            <a:off x="1863725" y="3225800"/>
            <a:ext cx="1123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/>
          <a:p>
            <a:pPr algn="r"/>
            <a:r>
              <a:rPr lang="ru-RU" sz="7000" b="1">
                <a:solidFill>
                  <a:srgbClr val="E1394A"/>
                </a:solidFill>
                <a:latin typeface="Arial" charset="0"/>
              </a:rPr>
              <a:t>76</a:t>
            </a:r>
          </a:p>
        </p:txBody>
      </p:sp>
      <p:sp>
        <p:nvSpPr>
          <p:cNvPr id="35845" name="Прямоугольник 29"/>
          <p:cNvSpPr>
            <a:spLocks noChangeArrowheads="1"/>
          </p:cNvSpPr>
          <p:nvPr/>
        </p:nvSpPr>
        <p:spPr bwMode="auto">
          <a:xfrm>
            <a:off x="3013075" y="3625850"/>
            <a:ext cx="37909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r>
              <a:rPr lang="ru-RU" b="1">
                <a:solidFill>
                  <a:srgbClr val="5B6377"/>
                </a:solidFill>
                <a:latin typeface="Arial" charset="0"/>
              </a:rPr>
              <a:t>обучающихся без условий</a:t>
            </a:r>
          </a:p>
        </p:txBody>
      </p:sp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107950" y="855663"/>
            <a:ext cx="9001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  <a:latin typeface="Arial" charset="0"/>
              </a:rPr>
              <a:t>Уроки проводятся  без использования компьютеров  и интернета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  <a:latin typeface="Arial" charset="0"/>
              </a:rPr>
              <a:t>Обмен данными на бумажных носителях</a:t>
            </a:r>
          </a:p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  <a:latin typeface="Arial" charset="0"/>
              </a:rPr>
              <a:t>Обратная связь с помощью телефона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17632</TotalTime>
  <Words>722</Words>
  <Application>Microsoft Office PowerPoint</Application>
  <PresentationFormat>Экран (16:9)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Verdana</vt:lpstr>
      <vt:lpstr>Arial</vt:lpstr>
      <vt:lpstr>Calibri</vt:lpstr>
      <vt:lpstr>Z_1_Оперативка</vt:lpstr>
      <vt:lpstr>формат Правительства РБ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1</cp:lastModifiedBy>
  <cp:revision>1465</cp:revision>
  <cp:lastPrinted>2020-03-21T06:32:19Z</cp:lastPrinted>
  <dcterms:created xsi:type="dcterms:W3CDTF">2019-01-16T12:04:58Z</dcterms:created>
  <dcterms:modified xsi:type="dcterms:W3CDTF">2020-04-03T08:39:05Z</dcterms:modified>
</cp:coreProperties>
</file>